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08BBE-9B4E-4FD0-B3EA-7D4426295132}" type="datetimeFigureOut">
              <a:rPr lang="en-US" smtClean="0"/>
              <a:t>7/28/2018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13C9-5786-4A2B-99F2-C7CC4A559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557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08BBE-9B4E-4FD0-B3EA-7D4426295132}" type="datetimeFigureOut">
              <a:rPr lang="en-US" smtClean="0"/>
              <a:t>7/28/2018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13C9-5786-4A2B-99F2-C7CC4A559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630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08BBE-9B4E-4FD0-B3EA-7D4426295132}" type="datetimeFigureOut">
              <a:rPr lang="en-US" smtClean="0"/>
              <a:t>7/28/2018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13C9-5786-4A2B-99F2-C7CC4A559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77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08BBE-9B4E-4FD0-B3EA-7D4426295132}" type="datetimeFigureOut">
              <a:rPr lang="en-US" smtClean="0"/>
              <a:t>7/28/2018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13C9-5786-4A2B-99F2-C7CC4A559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960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08BBE-9B4E-4FD0-B3EA-7D4426295132}" type="datetimeFigureOut">
              <a:rPr lang="en-US" smtClean="0"/>
              <a:t>7/28/2018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13C9-5786-4A2B-99F2-C7CC4A559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788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08BBE-9B4E-4FD0-B3EA-7D4426295132}" type="datetimeFigureOut">
              <a:rPr lang="en-US" smtClean="0"/>
              <a:t>7/28/2018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13C9-5786-4A2B-99F2-C7CC4A559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39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08BBE-9B4E-4FD0-B3EA-7D4426295132}" type="datetimeFigureOut">
              <a:rPr lang="en-US" smtClean="0"/>
              <a:t>7/28/2018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13C9-5786-4A2B-99F2-C7CC4A559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989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08BBE-9B4E-4FD0-B3EA-7D4426295132}" type="datetimeFigureOut">
              <a:rPr lang="en-US" smtClean="0"/>
              <a:t>7/28/2018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13C9-5786-4A2B-99F2-C7CC4A559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240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08BBE-9B4E-4FD0-B3EA-7D4426295132}" type="datetimeFigureOut">
              <a:rPr lang="en-US" smtClean="0"/>
              <a:t>7/28/2018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13C9-5786-4A2B-99F2-C7CC4A559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392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08BBE-9B4E-4FD0-B3EA-7D4426295132}" type="datetimeFigureOut">
              <a:rPr lang="en-US" smtClean="0"/>
              <a:t>7/28/2018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13C9-5786-4A2B-99F2-C7CC4A559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153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08BBE-9B4E-4FD0-B3EA-7D4426295132}" type="datetimeFigureOut">
              <a:rPr lang="en-US" smtClean="0"/>
              <a:t>7/28/2018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13C9-5786-4A2B-99F2-C7CC4A559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029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208BBE-9B4E-4FD0-B3EA-7D4426295132}" type="datetimeFigureOut">
              <a:rPr lang="en-US" smtClean="0"/>
              <a:t>7/28/2018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13C9-5786-4A2B-99F2-C7CC4A559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041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Vocabulary 1 Grammar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920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solidFill>
                  <a:srgbClr val="FF0000"/>
                </a:solidFill>
              </a:rPr>
              <a:t>Hace</a:t>
            </a:r>
            <a:r>
              <a:rPr lang="en-US" dirty="0" smtClean="0"/>
              <a:t> + </a:t>
            </a:r>
            <a:r>
              <a:rPr lang="en-US" dirty="0" smtClean="0">
                <a:solidFill>
                  <a:srgbClr val="00B0F0"/>
                </a:solidFill>
              </a:rPr>
              <a:t>time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5733" y="1825625"/>
            <a:ext cx="11063111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This is a very simple concept; you just have to remember to use it (and that means you have to stop thinking in English).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Fui</a:t>
            </a:r>
            <a:r>
              <a:rPr lang="en-US" dirty="0" smtClean="0"/>
              <a:t> a Barcelona </a:t>
            </a:r>
            <a:r>
              <a:rPr lang="en-US" dirty="0" err="1" smtClean="0">
                <a:solidFill>
                  <a:srgbClr val="FF0000"/>
                </a:solidFill>
              </a:rPr>
              <a:t>hace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B0F0"/>
                </a:solidFill>
              </a:rPr>
              <a:t>tres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meses</a:t>
            </a:r>
            <a:r>
              <a:rPr lang="en-US" dirty="0" smtClean="0"/>
              <a:t>. – I went to Barcelona </a:t>
            </a:r>
            <a:r>
              <a:rPr lang="en-US" dirty="0" smtClean="0">
                <a:solidFill>
                  <a:srgbClr val="7030A0"/>
                </a:solidFill>
              </a:rPr>
              <a:t>three months ago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Vi a mi </a:t>
            </a:r>
            <a:r>
              <a:rPr lang="en-US" dirty="0" err="1" smtClean="0"/>
              <a:t>amiga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hace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F0"/>
                </a:solidFill>
              </a:rPr>
              <a:t>dos </a:t>
            </a:r>
            <a:r>
              <a:rPr lang="en-US" dirty="0" err="1" smtClean="0">
                <a:solidFill>
                  <a:srgbClr val="00B0F0"/>
                </a:solidFill>
              </a:rPr>
              <a:t>días</a:t>
            </a:r>
            <a:r>
              <a:rPr lang="en-US" dirty="0" smtClean="0"/>
              <a:t>. – I saw my friend </a:t>
            </a:r>
            <a:r>
              <a:rPr lang="en-US" dirty="0" smtClean="0">
                <a:solidFill>
                  <a:srgbClr val="7030A0"/>
                </a:solidFill>
              </a:rPr>
              <a:t>two days ago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Desayuné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hace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B0F0"/>
                </a:solidFill>
              </a:rPr>
              <a:t>una</a:t>
            </a:r>
            <a:r>
              <a:rPr lang="en-US" dirty="0" smtClean="0">
                <a:solidFill>
                  <a:srgbClr val="00B0F0"/>
                </a:solidFill>
              </a:rPr>
              <a:t> hora</a:t>
            </a:r>
            <a:r>
              <a:rPr lang="en-US" dirty="0" smtClean="0"/>
              <a:t>. – I ate breakfast </a:t>
            </a:r>
            <a:r>
              <a:rPr lang="en-US" dirty="0" smtClean="0">
                <a:solidFill>
                  <a:srgbClr val="7030A0"/>
                </a:solidFill>
              </a:rPr>
              <a:t>an hour ago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Simple, right?  The way to say “ago” is to say “</a:t>
            </a:r>
            <a:r>
              <a:rPr lang="en-US" dirty="0" err="1" smtClean="0">
                <a:solidFill>
                  <a:srgbClr val="FF0000"/>
                </a:solidFill>
              </a:rPr>
              <a:t>hace</a:t>
            </a:r>
            <a:r>
              <a:rPr lang="en-US" dirty="0" smtClean="0"/>
              <a:t>” &amp; then—to put it colloquially—the </a:t>
            </a:r>
            <a:r>
              <a:rPr lang="en-US" dirty="0" smtClean="0">
                <a:solidFill>
                  <a:srgbClr val="00B0F0"/>
                </a:solidFill>
              </a:rPr>
              <a:t>amount of time </a:t>
            </a:r>
            <a:r>
              <a:rPr lang="en-US" dirty="0" smtClean="0"/>
              <a:t>ago it was.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369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Acabar</a:t>
            </a:r>
            <a:r>
              <a:rPr lang="en-US" dirty="0" smtClean="0"/>
              <a:t> de + infinitive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This is another simple concept: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Acabo</a:t>
            </a:r>
            <a:r>
              <a:rPr lang="en-US" dirty="0" smtClean="0"/>
              <a:t> de comer. – I’ve just eaten.</a:t>
            </a:r>
          </a:p>
          <a:p>
            <a:pPr marL="0" indent="0">
              <a:buNone/>
            </a:pPr>
            <a:r>
              <a:rPr lang="en-US" dirty="0" err="1" smtClean="0"/>
              <a:t>Acaba</a:t>
            </a:r>
            <a:r>
              <a:rPr lang="en-US" dirty="0" smtClean="0"/>
              <a:t> de </a:t>
            </a:r>
            <a:r>
              <a:rPr lang="en-US" dirty="0" err="1" smtClean="0"/>
              <a:t>completar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tarea</a:t>
            </a:r>
            <a:r>
              <a:rPr lang="en-US" dirty="0" smtClean="0"/>
              <a:t>. – He’s just completed his homework.</a:t>
            </a:r>
          </a:p>
          <a:p>
            <a:pPr marL="0" indent="0">
              <a:buNone/>
            </a:pPr>
            <a:r>
              <a:rPr lang="en-US" dirty="0" err="1" smtClean="0"/>
              <a:t>Acabas</a:t>
            </a:r>
            <a:r>
              <a:rPr lang="en-US" dirty="0" smtClean="0"/>
              <a:t> de </a:t>
            </a:r>
            <a:r>
              <a:rPr lang="en-US" dirty="0" err="1" smtClean="0"/>
              <a:t>decir</a:t>
            </a:r>
            <a:r>
              <a:rPr lang="en-US" dirty="0" smtClean="0"/>
              <a:t> </a:t>
            </a:r>
            <a:r>
              <a:rPr lang="en-US" dirty="0" err="1" smtClean="0"/>
              <a:t>algo</a:t>
            </a:r>
            <a:r>
              <a:rPr lang="en-US" dirty="0" smtClean="0"/>
              <a:t> </a:t>
            </a:r>
            <a:r>
              <a:rPr lang="en-US" dirty="0" err="1" smtClean="0"/>
              <a:t>malo</a:t>
            </a:r>
            <a:r>
              <a:rPr lang="en-US" dirty="0" smtClean="0"/>
              <a:t>. – You’ve just said something bad.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In short, to say that someone’s just (like, recently) done something, you conjugate “</a:t>
            </a:r>
            <a:r>
              <a:rPr lang="en-US" dirty="0" err="1" smtClean="0"/>
              <a:t>acabar</a:t>
            </a:r>
            <a:r>
              <a:rPr lang="en-US" dirty="0" smtClean="0"/>
              <a:t>,” then say “de,” and then use the main verb in infinitive (-</a:t>
            </a:r>
            <a:r>
              <a:rPr lang="en-US" dirty="0" err="1" smtClean="0"/>
              <a:t>ar</a:t>
            </a:r>
            <a:r>
              <a:rPr lang="en-US" dirty="0" smtClean="0"/>
              <a:t>/-</a:t>
            </a:r>
            <a:r>
              <a:rPr lang="en-US" dirty="0" err="1" smtClean="0"/>
              <a:t>er</a:t>
            </a:r>
            <a:r>
              <a:rPr lang="en-US" dirty="0" smtClean="0"/>
              <a:t>/-</a:t>
            </a:r>
            <a:r>
              <a:rPr lang="en-US" dirty="0" err="1" smtClean="0"/>
              <a:t>ir</a:t>
            </a:r>
            <a:r>
              <a:rPr lang="en-US" dirty="0" smtClean="0"/>
              <a:t>) form.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22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711" y="-12029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Lo que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133" y="900466"/>
            <a:ext cx="11322756" cy="564709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OK, “lo que” isn’t such a simple concept.  It means “what,” but it doesn’t ask a question:</a:t>
            </a:r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Mi</a:t>
            </a:r>
            <a:r>
              <a:rPr lang="en-US" dirty="0" smtClean="0"/>
              <a:t> </a:t>
            </a:r>
            <a:r>
              <a:rPr lang="en-US" dirty="0" err="1" smtClean="0"/>
              <a:t>hermana</a:t>
            </a:r>
            <a:r>
              <a:rPr lang="en-US" dirty="0" smtClean="0"/>
              <a:t> </a:t>
            </a:r>
            <a:r>
              <a:rPr lang="en-US" dirty="0" err="1" smtClean="0"/>
              <a:t>siempre</a:t>
            </a:r>
            <a:r>
              <a:rPr lang="en-US" dirty="0" smtClean="0"/>
              <a:t> </a:t>
            </a:r>
            <a:r>
              <a:rPr lang="en-US" dirty="0" err="1" smtClean="0"/>
              <a:t>quiere</a:t>
            </a:r>
            <a:r>
              <a:rPr lang="en-US" dirty="0" smtClean="0"/>
              <a:t> lo que </a:t>
            </a:r>
            <a:r>
              <a:rPr lang="en-US" dirty="0" err="1" smtClean="0"/>
              <a:t>tengo</a:t>
            </a:r>
            <a:r>
              <a:rPr lang="en-US" dirty="0" smtClean="0"/>
              <a:t>. – My sister always wants what I have.</a:t>
            </a:r>
          </a:p>
          <a:p>
            <a:pPr marL="0" indent="0">
              <a:buNone/>
            </a:pPr>
            <a:endParaRPr lang="en-US" sz="2300" dirty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Entiendo</a:t>
            </a:r>
            <a:r>
              <a:rPr lang="en-US" dirty="0" smtClean="0"/>
              <a:t> lo que </a:t>
            </a:r>
            <a:r>
              <a:rPr lang="en-US" dirty="0" err="1" smtClean="0"/>
              <a:t>quieres</a:t>
            </a:r>
            <a:r>
              <a:rPr lang="en-US" dirty="0" smtClean="0"/>
              <a:t> </a:t>
            </a:r>
            <a:r>
              <a:rPr lang="en-US" dirty="0" err="1" smtClean="0"/>
              <a:t>decir</a:t>
            </a:r>
            <a:r>
              <a:rPr lang="en-US" dirty="0" smtClean="0"/>
              <a:t>.  -- I understand what you mean.</a:t>
            </a:r>
          </a:p>
          <a:p>
            <a:pPr marL="0" indent="0">
              <a:buNone/>
            </a:pPr>
            <a:endParaRPr lang="en-US" sz="2300" dirty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Siempre</a:t>
            </a:r>
            <a:r>
              <a:rPr lang="en-US" dirty="0" smtClean="0"/>
              <a:t> </a:t>
            </a:r>
            <a:r>
              <a:rPr lang="en-US" dirty="0" err="1" smtClean="0"/>
              <a:t>cree</a:t>
            </a:r>
            <a:r>
              <a:rPr lang="en-US" dirty="0" smtClean="0"/>
              <a:t> </a:t>
            </a:r>
            <a:r>
              <a:rPr lang="en-US" dirty="0" err="1" smtClean="0"/>
              <a:t>todo</a:t>
            </a:r>
            <a:r>
              <a:rPr lang="en-US" dirty="0" smtClean="0"/>
              <a:t> lo que </a:t>
            </a:r>
            <a:r>
              <a:rPr lang="en-US" dirty="0" err="1" smtClean="0"/>
              <a:t>oye</a:t>
            </a:r>
            <a:r>
              <a:rPr lang="en-US" dirty="0" smtClean="0"/>
              <a:t>. – He always believes everything that he hears.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You’ll notice that the last one is translated “that” rather than “what.”  That’s because of the “</a:t>
            </a:r>
            <a:r>
              <a:rPr lang="en-US" dirty="0" err="1" smtClean="0"/>
              <a:t>todo</a:t>
            </a:r>
            <a:r>
              <a:rPr lang="en-US" dirty="0" smtClean="0"/>
              <a:t>.”  Think of it this way: if you leave out “everything” in the English sentence, you’d say, “He always believes WHAT he hears.”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One exception: when you use “saber,” you use “</a:t>
            </a:r>
            <a:r>
              <a:rPr lang="en-US" dirty="0" err="1" smtClean="0"/>
              <a:t>qué</a:t>
            </a:r>
            <a:r>
              <a:rPr lang="en-US" dirty="0" smtClean="0"/>
              <a:t>” to mean “what”:</a:t>
            </a:r>
          </a:p>
          <a:p>
            <a:pPr marL="0" indent="0">
              <a:buNone/>
            </a:pPr>
            <a:endParaRPr lang="en-US" sz="2300" dirty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Sabemos</a:t>
            </a:r>
            <a:r>
              <a:rPr lang="en-US" dirty="0" smtClean="0"/>
              <a:t> 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quieres</a:t>
            </a:r>
            <a:r>
              <a:rPr lang="en-US" dirty="0" smtClean="0"/>
              <a:t>. – We know what you want.</a:t>
            </a:r>
            <a:endParaRPr lang="en-US" dirty="0"/>
          </a:p>
          <a:p>
            <a:pPr marL="0" indent="0">
              <a:buNone/>
            </a:pPr>
            <a:endParaRPr lang="en-US" sz="2300" dirty="0"/>
          </a:p>
          <a:p>
            <a:pPr marL="0" indent="0">
              <a:buNone/>
            </a:pPr>
            <a:r>
              <a:rPr lang="en-US" dirty="0" smtClean="0"/>
              <a:t>“Lo que” is considered neuter, because you’re talking about an idea, &amp; ideas don’t have gender.  You’re going to come across other uses of “lo” where it’s neuter, not masculine.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335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72380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Homework: write two sentences with “</a:t>
            </a:r>
            <a:r>
              <a:rPr lang="en-US" dirty="0" err="1" smtClean="0"/>
              <a:t>hace</a:t>
            </a:r>
            <a:r>
              <a:rPr lang="en-US" dirty="0" smtClean="0"/>
              <a:t> + que,” two with “</a:t>
            </a:r>
            <a:r>
              <a:rPr lang="en-US" dirty="0" err="1" smtClean="0"/>
              <a:t>acabar</a:t>
            </a:r>
            <a:r>
              <a:rPr lang="en-US" dirty="0" smtClean="0"/>
              <a:t> de + infinitive,” &amp; two with “lo que.”  Writing by hand is fine.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0770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254</Words>
  <Application>Microsoft Office PowerPoint</Application>
  <PresentationFormat>Widescreen</PresentationFormat>
  <Paragraphs>34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Vocabulary 1 Grammar</vt:lpstr>
      <vt:lpstr>Hace + time</vt:lpstr>
      <vt:lpstr>Acabar de + infinitive</vt:lpstr>
      <vt:lpstr>Lo que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 1 Grammar</dc:title>
  <dc:creator>Karen Guffey</dc:creator>
  <cp:lastModifiedBy>Karen Guffey</cp:lastModifiedBy>
  <cp:revision>6</cp:revision>
  <dcterms:created xsi:type="dcterms:W3CDTF">2018-07-28T20:06:24Z</dcterms:created>
  <dcterms:modified xsi:type="dcterms:W3CDTF">2018-07-28T20:34:59Z</dcterms:modified>
</cp:coreProperties>
</file>